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5.xml" ContentType="application/vnd.openxmlformats-officedocument.presentationml.tags+xml"/>
  <Override PartName="/ppt/notesSlides/notesSlide3.xml" ContentType="application/vnd.openxmlformats-officedocument.presentationml.notesSlide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notesSlides/notesSlide5.xml" ContentType="application/vnd.openxmlformats-officedocument.presentationml.notesSlide+xml"/>
  <Override PartName="/ppt/tags/tag8.xml" ContentType="application/vnd.openxmlformats-officedocument.presentationml.tags+xml"/>
  <Override PartName="/ppt/notesSlides/notesSlide6.xml" ContentType="application/vnd.openxmlformats-officedocument.presentationml.notesSlide+xml"/>
  <Override PartName="/ppt/tags/tag9.xml" ContentType="application/vnd.openxmlformats-officedocument.presentationml.tags+xml"/>
  <Override PartName="/ppt/notesSlides/notesSlide7.xml" ContentType="application/vnd.openxmlformats-officedocument.presentationml.notesSlide+xml"/>
  <Override PartName="/ppt/tags/tag10.xml" ContentType="application/vnd.openxmlformats-officedocument.presentationml.tags+xml"/>
  <Override PartName="/ppt/notesSlides/notesSlide8.xml" ContentType="application/vnd.openxmlformats-officedocument.presentationml.notesSlide+xml"/>
  <Override PartName="/ppt/tags/tag11.xml" ContentType="application/vnd.openxmlformats-officedocument.presentationml.tags+xml"/>
  <Override PartName="/ppt/notesSlides/notesSlide9.xml" ContentType="application/vnd.openxmlformats-officedocument.presentationml.notesSlide+xml"/>
  <Override PartName="/ppt/tags/tag12.xml" ContentType="application/vnd.openxmlformats-officedocument.presentationml.tags+xml"/>
  <Override PartName="/ppt/notesSlides/notesSlide10.xml" ContentType="application/vnd.openxmlformats-officedocument.presentationml.notesSlide+xml"/>
  <Override PartName="/ppt/tags/tag13.xml" ContentType="application/vnd.openxmlformats-officedocument.presentationml.tags+xml"/>
  <Override PartName="/ppt/notesSlides/notesSlide11.xml" ContentType="application/vnd.openxmlformats-officedocument.presentationml.notesSlide+xml"/>
  <Override PartName="/ppt/tags/tag14.xml" ContentType="application/vnd.openxmlformats-officedocument.presentationml.tags+xml"/>
  <Override PartName="/ppt/notesSlides/notesSlide12.xml" ContentType="application/vnd.openxmlformats-officedocument.presentationml.notesSlide+xml"/>
  <Override PartName="/ppt/tags/tag15.xml" ContentType="application/vnd.openxmlformats-officedocument.presentationml.tags+xml"/>
  <Override PartName="/ppt/notesSlides/notesSlide13.xml" ContentType="application/vnd.openxmlformats-officedocument.presentationml.notesSlide+xml"/>
  <Override PartName="/ppt/tags/tag16.xml" ContentType="application/vnd.openxmlformats-officedocument.presentationml.tags+xml"/>
  <Override PartName="/ppt/notesSlides/notesSlide14.xml" ContentType="application/vnd.openxmlformats-officedocument.presentationml.notesSlide+xml"/>
  <Override PartName="/ppt/tags/tag17.xml" ContentType="application/vnd.openxmlformats-officedocument.presentationml.tags+xml"/>
  <Override PartName="/ppt/notesSlides/notesSlide15.xml" ContentType="application/vnd.openxmlformats-officedocument.presentationml.notesSlide+xml"/>
  <Override PartName="/ppt/tags/tag18.xml" ContentType="application/vnd.openxmlformats-officedocument.presentationml.tags+xml"/>
  <Override PartName="/ppt/notesSlides/notesSlide16.xml" ContentType="application/vnd.openxmlformats-officedocument.presentationml.notesSlide+xml"/>
  <Override PartName="/ppt/tags/tag19.xml" ContentType="application/vnd.openxmlformats-officedocument.presentationml.tags+xml"/>
  <Override PartName="/ppt/notesSlides/notesSlide17.xml" ContentType="application/vnd.openxmlformats-officedocument.presentationml.notesSlide+xml"/>
  <Override PartName="/ppt/tags/tag20.xml" ContentType="application/vnd.openxmlformats-officedocument.presentationml.tags+xml"/>
  <Override PartName="/ppt/notesSlides/notesSlide18.xml" ContentType="application/vnd.openxmlformats-officedocument.presentationml.notesSlide+xml"/>
  <Override PartName="/ppt/tags/tag21.xml" ContentType="application/vnd.openxmlformats-officedocument.presentationml.tags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60" r:id="rId4"/>
    <p:sldId id="262" r:id="rId5"/>
    <p:sldId id="272" r:id="rId6"/>
    <p:sldId id="276" r:id="rId7"/>
    <p:sldId id="277" r:id="rId8"/>
    <p:sldId id="264" r:id="rId9"/>
    <p:sldId id="265" r:id="rId10"/>
    <p:sldId id="266" r:id="rId11"/>
    <p:sldId id="268" r:id="rId12"/>
    <p:sldId id="273" r:id="rId13"/>
    <p:sldId id="269" r:id="rId14"/>
    <p:sldId id="270" r:id="rId15"/>
    <p:sldId id="271" r:id="rId16"/>
    <p:sldId id="275" r:id="rId17"/>
    <p:sldId id="274" r:id="rId18"/>
    <p:sldId id="278" r:id="rId19"/>
    <p:sldId id="279" r:id="rId20"/>
  </p:sldIdLst>
  <p:sldSz cx="12192000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45" autoAdjust="0"/>
    <p:restoredTop sz="89252"/>
  </p:normalViewPr>
  <p:slideViewPr>
    <p:cSldViewPr snapToGrid="0">
      <p:cViewPr varScale="1">
        <p:scale>
          <a:sx n="114" d="100"/>
          <a:sy n="114" d="100"/>
        </p:scale>
        <p:origin x="13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2D06DC-59FC-A44E-8F0E-BAA0D45B0B4A}" type="doc">
      <dgm:prSet loTypeId="urn:microsoft.com/office/officeart/2005/8/layout/venn2" loCatId="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EC72F6FB-D169-2D44-8D63-301C60263081}">
      <dgm:prSet phldrT="[Text]" custT="1"/>
      <dgm:spPr/>
      <dgm:t>
        <a:bodyPr/>
        <a:lstStyle/>
        <a:p>
          <a:r>
            <a:rPr lang="en-GB" sz="1600" b="1" dirty="0"/>
            <a:t>Clean</a:t>
          </a:r>
        </a:p>
      </dgm:t>
    </dgm:pt>
    <dgm:pt modelId="{2D48EA3C-C230-FC43-BBEA-313A8019A213}" type="parTrans" cxnId="{14771D33-1770-5844-9DD2-82DC1D03491D}">
      <dgm:prSet/>
      <dgm:spPr/>
      <dgm:t>
        <a:bodyPr/>
        <a:lstStyle/>
        <a:p>
          <a:endParaRPr lang="en-GB"/>
        </a:p>
      </dgm:t>
    </dgm:pt>
    <dgm:pt modelId="{4DB720F2-CA0B-734C-ABC5-5864477C6031}" type="sibTrans" cxnId="{14771D33-1770-5844-9DD2-82DC1D03491D}">
      <dgm:prSet/>
      <dgm:spPr/>
      <dgm:t>
        <a:bodyPr/>
        <a:lstStyle/>
        <a:p>
          <a:endParaRPr lang="en-GB"/>
        </a:p>
      </dgm:t>
    </dgm:pt>
    <dgm:pt modelId="{99377971-6317-EF4C-A423-F65A12C39803}">
      <dgm:prSet phldrT="[Text]" custT="1"/>
      <dgm:spPr/>
      <dgm:t>
        <a:bodyPr/>
        <a:lstStyle/>
        <a:p>
          <a:endParaRPr lang="en-GB" sz="1600" b="1" dirty="0"/>
        </a:p>
        <a:p>
          <a:r>
            <a:rPr lang="en-GB" sz="1600" b="1" dirty="0"/>
            <a:t>Renewable</a:t>
          </a:r>
        </a:p>
      </dgm:t>
    </dgm:pt>
    <dgm:pt modelId="{F723B94A-587C-CA4D-9D7A-A7043719DA8F}" type="parTrans" cxnId="{A4201576-51A3-F54E-B917-8BD2FEE1B26C}">
      <dgm:prSet/>
      <dgm:spPr/>
      <dgm:t>
        <a:bodyPr/>
        <a:lstStyle/>
        <a:p>
          <a:endParaRPr lang="en-GB"/>
        </a:p>
      </dgm:t>
    </dgm:pt>
    <dgm:pt modelId="{60798BEE-54E8-F84E-ACCC-EE19150C5CBD}" type="sibTrans" cxnId="{A4201576-51A3-F54E-B917-8BD2FEE1B26C}">
      <dgm:prSet/>
      <dgm:spPr/>
      <dgm:t>
        <a:bodyPr/>
        <a:lstStyle/>
        <a:p>
          <a:endParaRPr lang="en-GB"/>
        </a:p>
      </dgm:t>
    </dgm:pt>
    <dgm:pt modelId="{D21345F1-087D-954C-9AC1-306B7D497AC1}">
      <dgm:prSet phldrT="[Text]" custT="1"/>
      <dgm:spPr/>
      <dgm:t>
        <a:bodyPr/>
        <a:lstStyle/>
        <a:p>
          <a:r>
            <a:rPr lang="en-GB" sz="1600" b="1" dirty="0"/>
            <a:t>Green</a:t>
          </a:r>
        </a:p>
      </dgm:t>
    </dgm:pt>
    <dgm:pt modelId="{DE70AD97-0F08-6B44-B4A0-CE7EA0374D7C}" type="parTrans" cxnId="{60BED7C1-CA3C-DA47-A568-3753D87CC52B}">
      <dgm:prSet/>
      <dgm:spPr/>
      <dgm:t>
        <a:bodyPr/>
        <a:lstStyle/>
        <a:p>
          <a:endParaRPr lang="en-GB"/>
        </a:p>
      </dgm:t>
    </dgm:pt>
    <dgm:pt modelId="{3B196A35-49A9-3849-B763-A07B7E0B8BFA}" type="sibTrans" cxnId="{60BED7C1-CA3C-DA47-A568-3753D87CC52B}">
      <dgm:prSet/>
      <dgm:spPr/>
      <dgm:t>
        <a:bodyPr/>
        <a:lstStyle/>
        <a:p>
          <a:endParaRPr lang="en-GB"/>
        </a:p>
      </dgm:t>
    </dgm:pt>
    <dgm:pt modelId="{16F50548-D7E8-2E45-9D14-7CC4C53FEF72}" type="pres">
      <dgm:prSet presAssocID="{382D06DC-59FC-A44E-8F0E-BAA0D45B0B4A}" presName="Name0" presStyleCnt="0">
        <dgm:presLayoutVars>
          <dgm:chMax val="7"/>
          <dgm:resizeHandles val="exact"/>
        </dgm:presLayoutVars>
      </dgm:prSet>
      <dgm:spPr/>
    </dgm:pt>
    <dgm:pt modelId="{86A2B99D-1DFB-B742-B307-76D6D73989D0}" type="pres">
      <dgm:prSet presAssocID="{382D06DC-59FC-A44E-8F0E-BAA0D45B0B4A}" presName="comp1" presStyleCnt="0"/>
      <dgm:spPr/>
    </dgm:pt>
    <dgm:pt modelId="{C3EABD7E-5561-724C-ADD2-2CE499C4BFE6}" type="pres">
      <dgm:prSet presAssocID="{382D06DC-59FC-A44E-8F0E-BAA0D45B0B4A}" presName="circle1" presStyleLbl="node1" presStyleIdx="0" presStyleCnt="3"/>
      <dgm:spPr/>
    </dgm:pt>
    <dgm:pt modelId="{23FA5373-2135-D245-BB18-0343C60C3AA9}" type="pres">
      <dgm:prSet presAssocID="{382D06DC-59FC-A44E-8F0E-BAA0D45B0B4A}" presName="c1text" presStyleLbl="node1" presStyleIdx="0" presStyleCnt="3">
        <dgm:presLayoutVars>
          <dgm:bulletEnabled val="1"/>
        </dgm:presLayoutVars>
      </dgm:prSet>
      <dgm:spPr/>
    </dgm:pt>
    <dgm:pt modelId="{1F9401FA-7716-4842-AF90-BE949B301568}" type="pres">
      <dgm:prSet presAssocID="{382D06DC-59FC-A44E-8F0E-BAA0D45B0B4A}" presName="comp2" presStyleCnt="0"/>
      <dgm:spPr/>
    </dgm:pt>
    <dgm:pt modelId="{D22C9E6A-A1E3-B242-A335-8FAF91E14E1F}" type="pres">
      <dgm:prSet presAssocID="{382D06DC-59FC-A44E-8F0E-BAA0D45B0B4A}" presName="circle2" presStyleLbl="node1" presStyleIdx="1" presStyleCnt="3"/>
      <dgm:spPr/>
    </dgm:pt>
    <dgm:pt modelId="{3E5072D0-0FE1-A845-81C4-BB4A3991B006}" type="pres">
      <dgm:prSet presAssocID="{382D06DC-59FC-A44E-8F0E-BAA0D45B0B4A}" presName="c2text" presStyleLbl="node1" presStyleIdx="1" presStyleCnt="3">
        <dgm:presLayoutVars>
          <dgm:bulletEnabled val="1"/>
        </dgm:presLayoutVars>
      </dgm:prSet>
      <dgm:spPr/>
    </dgm:pt>
    <dgm:pt modelId="{53CD4C13-78DB-CF45-8EE9-F9B6A2EC16B3}" type="pres">
      <dgm:prSet presAssocID="{382D06DC-59FC-A44E-8F0E-BAA0D45B0B4A}" presName="comp3" presStyleCnt="0"/>
      <dgm:spPr/>
    </dgm:pt>
    <dgm:pt modelId="{6F8321EB-6462-6940-9028-BB1BA13C0FC8}" type="pres">
      <dgm:prSet presAssocID="{382D06DC-59FC-A44E-8F0E-BAA0D45B0B4A}" presName="circle3" presStyleLbl="node1" presStyleIdx="2" presStyleCnt="3"/>
      <dgm:spPr/>
    </dgm:pt>
    <dgm:pt modelId="{D9E85E1C-D849-3A43-8AA9-AD9FD5130D6D}" type="pres">
      <dgm:prSet presAssocID="{382D06DC-59FC-A44E-8F0E-BAA0D45B0B4A}" presName="c3text" presStyleLbl="node1" presStyleIdx="2" presStyleCnt="3">
        <dgm:presLayoutVars>
          <dgm:bulletEnabled val="1"/>
        </dgm:presLayoutVars>
      </dgm:prSet>
      <dgm:spPr/>
    </dgm:pt>
  </dgm:ptLst>
  <dgm:cxnLst>
    <dgm:cxn modelId="{1F48AD10-1532-9141-9153-7BF55EE91EBF}" type="presOf" srcId="{D21345F1-087D-954C-9AC1-306B7D497AC1}" destId="{6F8321EB-6462-6940-9028-BB1BA13C0FC8}" srcOrd="0" destOrd="0" presId="urn:microsoft.com/office/officeart/2005/8/layout/venn2"/>
    <dgm:cxn modelId="{48077C11-E7FF-4D41-BDA9-6AFE8D62DDB2}" type="presOf" srcId="{EC72F6FB-D169-2D44-8D63-301C60263081}" destId="{23FA5373-2135-D245-BB18-0343C60C3AA9}" srcOrd="1" destOrd="0" presId="urn:microsoft.com/office/officeart/2005/8/layout/venn2"/>
    <dgm:cxn modelId="{C6B7D432-3734-B748-8E0A-B8D765DA60F2}" type="presOf" srcId="{D21345F1-087D-954C-9AC1-306B7D497AC1}" destId="{D9E85E1C-D849-3A43-8AA9-AD9FD5130D6D}" srcOrd="1" destOrd="0" presId="urn:microsoft.com/office/officeart/2005/8/layout/venn2"/>
    <dgm:cxn modelId="{14771D33-1770-5844-9DD2-82DC1D03491D}" srcId="{382D06DC-59FC-A44E-8F0E-BAA0D45B0B4A}" destId="{EC72F6FB-D169-2D44-8D63-301C60263081}" srcOrd="0" destOrd="0" parTransId="{2D48EA3C-C230-FC43-BBEA-313A8019A213}" sibTransId="{4DB720F2-CA0B-734C-ABC5-5864477C6031}"/>
    <dgm:cxn modelId="{A4201576-51A3-F54E-B917-8BD2FEE1B26C}" srcId="{382D06DC-59FC-A44E-8F0E-BAA0D45B0B4A}" destId="{99377971-6317-EF4C-A423-F65A12C39803}" srcOrd="1" destOrd="0" parTransId="{F723B94A-587C-CA4D-9D7A-A7043719DA8F}" sibTransId="{60798BEE-54E8-F84E-ACCC-EE19150C5CBD}"/>
    <dgm:cxn modelId="{C44E75B1-D423-9642-B3EE-DE4915832F84}" type="presOf" srcId="{99377971-6317-EF4C-A423-F65A12C39803}" destId="{3E5072D0-0FE1-A845-81C4-BB4A3991B006}" srcOrd="1" destOrd="0" presId="urn:microsoft.com/office/officeart/2005/8/layout/venn2"/>
    <dgm:cxn modelId="{60BED7C1-CA3C-DA47-A568-3753D87CC52B}" srcId="{382D06DC-59FC-A44E-8F0E-BAA0D45B0B4A}" destId="{D21345F1-087D-954C-9AC1-306B7D497AC1}" srcOrd="2" destOrd="0" parTransId="{DE70AD97-0F08-6B44-B4A0-CE7EA0374D7C}" sibTransId="{3B196A35-49A9-3849-B763-A07B7E0B8BFA}"/>
    <dgm:cxn modelId="{12EDACE5-97EB-1548-928D-E5DF011B7AF8}" type="presOf" srcId="{99377971-6317-EF4C-A423-F65A12C39803}" destId="{D22C9E6A-A1E3-B242-A335-8FAF91E14E1F}" srcOrd="0" destOrd="0" presId="urn:microsoft.com/office/officeart/2005/8/layout/venn2"/>
    <dgm:cxn modelId="{55FE96F6-801E-CA48-90F7-6C285DB01CF3}" type="presOf" srcId="{EC72F6FB-D169-2D44-8D63-301C60263081}" destId="{C3EABD7E-5561-724C-ADD2-2CE499C4BFE6}" srcOrd="0" destOrd="0" presId="urn:microsoft.com/office/officeart/2005/8/layout/venn2"/>
    <dgm:cxn modelId="{41FB69FE-1AD0-A74A-949A-A0058BB1FC48}" type="presOf" srcId="{382D06DC-59FC-A44E-8F0E-BAA0D45B0B4A}" destId="{16F50548-D7E8-2E45-9D14-7CC4C53FEF72}" srcOrd="0" destOrd="0" presId="urn:microsoft.com/office/officeart/2005/8/layout/venn2"/>
    <dgm:cxn modelId="{0F55A9F7-5D47-B44A-9848-57F73A1D2CB7}" type="presParOf" srcId="{16F50548-D7E8-2E45-9D14-7CC4C53FEF72}" destId="{86A2B99D-1DFB-B742-B307-76D6D73989D0}" srcOrd="0" destOrd="0" presId="urn:microsoft.com/office/officeart/2005/8/layout/venn2"/>
    <dgm:cxn modelId="{69E17268-98D5-6341-A2E8-5496C402F346}" type="presParOf" srcId="{86A2B99D-1DFB-B742-B307-76D6D73989D0}" destId="{C3EABD7E-5561-724C-ADD2-2CE499C4BFE6}" srcOrd="0" destOrd="0" presId="urn:microsoft.com/office/officeart/2005/8/layout/venn2"/>
    <dgm:cxn modelId="{D552DA4B-7990-1B44-93A1-9F7D5439B3C3}" type="presParOf" srcId="{86A2B99D-1DFB-B742-B307-76D6D73989D0}" destId="{23FA5373-2135-D245-BB18-0343C60C3AA9}" srcOrd="1" destOrd="0" presId="urn:microsoft.com/office/officeart/2005/8/layout/venn2"/>
    <dgm:cxn modelId="{E242FDA1-B4E7-7A46-BE39-A04B384738FE}" type="presParOf" srcId="{16F50548-D7E8-2E45-9D14-7CC4C53FEF72}" destId="{1F9401FA-7716-4842-AF90-BE949B301568}" srcOrd="1" destOrd="0" presId="urn:microsoft.com/office/officeart/2005/8/layout/venn2"/>
    <dgm:cxn modelId="{90479E3D-4F25-E846-ACE5-D9D0CF11747B}" type="presParOf" srcId="{1F9401FA-7716-4842-AF90-BE949B301568}" destId="{D22C9E6A-A1E3-B242-A335-8FAF91E14E1F}" srcOrd="0" destOrd="0" presId="urn:microsoft.com/office/officeart/2005/8/layout/venn2"/>
    <dgm:cxn modelId="{BB24BA91-3083-2742-9DD5-BA38DC0686B7}" type="presParOf" srcId="{1F9401FA-7716-4842-AF90-BE949B301568}" destId="{3E5072D0-0FE1-A845-81C4-BB4A3991B006}" srcOrd="1" destOrd="0" presId="urn:microsoft.com/office/officeart/2005/8/layout/venn2"/>
    <dgm:cxn modelId="{2759A08E-2542-7047-A4B7-A3BF3D640F08}" type="presParOf" srcId="{16F50548-D7E8-2E45-9D14-7CC4C53FEF72}" destId="{53CD4C13-78DB-CF45-8EE9-F9B6A2EC16B3}" srcOrd="2" destOrd="0" presId="urn:microsoft.com/office/officeart/2005/8/layout/venn2"/>
    <dgm:cxn modelId="{7F15E185-7E92-E94C-B68A-DE1FA929B73F}" type="presParOf" srcId="{53CD4C13-78DB-CF45-8EE9-F9B6A2EC16B3}" destId="{6F8321EB-6462-6940-9028-BB1BA13C0FC8}" srcOrd="0" destOrd="0" presId="urn:microsoft.com/office/officeart/2005/8/layout/venn2"/>
    <dgm:cxn modelId="{8C9A7796-3D73-564D-B8F2-C13F5F28629F}" type="presParOf" srcId="{53CD4C13-78DB-CF45-8EE9-F9B6A2EC16B3}" destId="{D9E85E1C-D849-3A43-8AA9-AD9FD5130D6D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EABD7E-5561-724C-ADD2-2CE499C4BFE6}">
      <dsp:nvSpPr>
        <dsp:cNvPr id="0" name=""/>
        <dsp:cNvSpPr/>
      </dsp:nvSpPr>
      <dsp:spPr>
        <a:xfrm>
          <a:off x="357507" y="0"/>
          <a:ext cx="3578840" cy="357884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Clean</a:t>
          </a:r>
        </a:p>
      </dsp:txBody>
      <dsp:txXfrm>
        <a:off x="1521525" y="178941"/>
        <a:ext cx="1250804" cy="536826"/>
      </dsp:txXfrm>
    </dsp:sp>
    <dsp:sp modelId="{D22C9E6A-A1E3-B242-A335-8FAF91E14E1F}">
      <dsp:nvSpPr>
        <dsp:cNvPr id="0" name=""/>
        <dsp:cNvSpPr/>
      </dsp:nvSpPr>
      <dsp:spPr>
        <a:xfrm>
          <a:off x="804862" y="894709"/>
          <a:ext cx="2684130" cy="2684130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600" b="1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Renewable</a:t>
          </a:r>
        </a:p>
      </dsp:txBody>
      <dsp:txXfrm>
        <a:off x="1521525" y="1062468"/>
        <a:ext cx="1250804" cy="503274"/>
      </dsp:txXfrm>
    </dsp:sp>
    <dsp:sp modelId="{6F8321EB-6462-6940-9028-BB1BA13C0FC8}">
      <dsp:nvSpPr>
        <dsp:cNvPr id="0" name=""/>
        <dsp:cNvSpPr/>
      </dsp:nvSpPr>
      <dsp:spPr>
        <a:xfrm>
          <a:off x="1252217" y="1789420"/>
          <a:ext cx="1789420" cy="1789420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/>
            <a:t>Green</a:t>
          </a:r>
        </a:p>
      </dsp:txBody>
      <dsp:txXfrm>
        <a:off x="1514271" y="2236775"/>
        <a:ext cx="1265311" cy="8947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png>
</file>

<file path=ppt/media/image17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CE42D1-613D-4332-9A19-705EC028E1B3}" type="datetimeFigureOut">
              <a:rPr lang="en-GB" smtClean="0"/>
              <a:t>19/09/2022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41BD37-0194-4D45-8D40-6B5080FA440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7141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0289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57983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94620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02405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2956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82747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10311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83405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b="0" u="none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24603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03090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SG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2242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9026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0752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611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8092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68564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05727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662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41BD37-0194-4D45-8D40-6B5080FA440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2146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196EE-FB74-9986-E420-3B9292AFE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9988" y="6356350"/>
            <a:ext cx="4114800" cy="365125"/>
          </a:xfrm>
        </p:spPr>
        <p:txBody>
          <a:bodyPr/>
          <a:lstStyle/>
          <a:p>
            <a:pPr algn="l"/>
            <a:r>
              <a:rPr lang="en-GB" dirty="0"/>
              <a:t>ANL488 Presentation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77F839-C01D-5A81-594E-725C6973D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E5DE9F-FA2A-F89B-960A-54D5626EC9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AE0A0-023B-A937-5554-7C76F26F8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56350"/>
            <a:ext cx="2743200" cy="365125"/>
          </a:xfrm>
        </p:spPr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5266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8409E-6970-7CB6-7E58-B0F8AC27C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5BE440-E79C-EE3A-627E-1EECE96FA8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C3741-C94D-B3D6-0B0D-217B8A4DE4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C5AFE-530F-E1DE-6EBA-F9D19BEA2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ANL488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49A82-7901-9C95-8487-9BC521408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7958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FEA1F8-E784-B918-3FB5-1872009B9D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3D3E07-C9CE-8420-61F5-D8062B4C92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522E5-2531-2530-6FBB-2E9E0A6B03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46E9D-1BA2-5FF6-AD86-24034812C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ANL488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89AAC-E447-B7C1-C058-30BF9B425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7854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4537B-9A71-3232-94CB-6AD06F4F4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15C24-9D69-9C68-29A7-5639652F7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788EAF-5FE1-7154-EF8D-E6963E4F7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 dirty="0"/>
              <a:t>ANL488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84985-1360-7752-9BEC-1AF33DDD9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7321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DAF10-5945-FFDE-16EC-B516C3B02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BDF2E-9A9F-029F-49D1-AB634A944D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285A7-F207-6541-980A-37C77C56C1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E4AA50-CFB0-D273-C5A0-47FE39FD5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ANL488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2984D-AAD7-537C-D39F-1554F9CFC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5690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BB04C-6E5E-84BD-8BB0-D3494D438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C84F1-B7FA-11D8-2723-041E800FFA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FF3276-18A9-5836-2FCC-A3458FF6A0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063D3D-0DFF-2841-EB4D-BE8FD328E8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E84ED9-D069-C060-55D2-2B9A78F23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ANL488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4175E-00D1-8778-7169-7927B8BF6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2766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4C348-A26C-FFF2-56E1-EE15990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09EB38-8EB8-20B5-39B3-0CB6602633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5923B0-FAFB-B693-5130-699BD8524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54D618-F42F-08B1-19E8-715582EEDF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5DC93A-39C5-2A15-5E29-723B01AA45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5BB30C-76D9-4E51-F065-1582D2F8CB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B9A5E5-E079-5CF0-D302-4413498D7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ANL488 Presentation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B10946-B909-1CFD-AB08-22451EF31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0825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B1767-4F44-3DD2-0A3C-3B7B20176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FE5635-0C0C-3B73-E8AF-77306855A8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376B22-A9E1-6B02-BCE7-277267ED7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ANL488 Presentation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D2D507-0328-DDA2-B4FF-AE9A59E2B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8846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430839-294A-BEA7-5D57-00E6E5784C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091789-6A7F-666E-6121-97C097EE6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ANL488 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9C036A-F366-CEA9-F6C5-71DCC2E9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2321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6CCE8-7C92-213A-4D7B-058E6CA69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0B1A6-9DE7-3FEF-AE7A-40F0CA479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AAA931-6259-45D9-B2CF-6E0F0F0830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658E91-823B-98E4-E128-8064CA5DC8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D5DDD-0F53-EB2D-6D36-6B5A7809B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ANL488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28FD3A-5DA9-10DB-0B1F-B95716E50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078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34CCC-7990-EC45-FE00-036214020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33527C-D21C-12B0-037F-57E5BF0B01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F4E5CE-870F-024A-7488-8C71B4CE9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E3E801-EF4A-54DE-4A10-3050413C01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A057A-8AF5-697A-7A0D-EB82A1269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ANL488 Presentation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1A1506-1DCA-6B8D-AAD6-7087D2CC9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1770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oleObject" Target="../embeddings/oleObject1.bin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E7334A3E-2D7E-4E2E-65D9-B72CA26CB02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69206728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" name="think-cell Slide" r:id="rId15" imgW="347" imgH="348" progId="TCLayout.ActiveDocument.1">
                  <p:embed/>
                </p:oleObj>
              </mc:Choice>
              <mc:Fallback>
                <p:oleObj name="think-cell Slide" r:id="rId15" imgW="347" imgH="3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0E574E-4CC8-C90C-0DF0-071676EA0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F2BE1-117E-54A1-DD3D-CE08F5FAE1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3C0F61-64D1-5402-E11F-AD48D1BB7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3895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r>
              <a:rPr lang="en-GB" dirty="0"/>
              <a:t>ANL488 Presentation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C24DF-5B71-B52C-6833-D164BDA681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0984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7C1C1-E03C-4710-B8F6-102B1D3AFD6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389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3.bin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11.xml"/><Relationship Id="rId9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12.xml"/><Relationship Id="rId9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emf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15.xml"/><Relationship Id="rId9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18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19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20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21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.xml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12" Type="http://schemas.microsoft.com/office/2007/relationships/diagramDrawing" Target="../diagrams/drawing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11" Type="http://schemas.openxmlformats.org/officeDocument/2006/relationships/diagramColors" Target="../diagrams/colors1.xml"/><Relationship Id="rId5" Type="http://schemas.openxmlformats.org/officeDocument/2006/relationships/oleObject" Target="../embeddings/oleObject3.bin"/><Relationship Id="rId10" Type="http://schemas.openxmlformats.org/officeDocument/2006/relationships/diagramQuickStyle" Target="../diagrams/quickStyle1.xml"/><Relationship Id="rId4" Type="http://schemas.openxmlformats.org/officeDocument/2006/relationships/notesSlide" Target="../notesSlides/notesSlide2.xml"/><Relationship Id="rId9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2.xml"/><Relationship Id="rId7" Type="http://schemas.openxmlformats.org/officeDocument/2006/relationships/oleObject" Target="../embeddings/oleObject3.bin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emf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emf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4EFA312C-0CD1-34F2-F3B7-6400D93F890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607178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93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CCC7AAFB-84D2-4172-B3D3-52F769E7AA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148" y="2745446"/>
            <a:ext cx="11151705" cy="1267239"/>
          </a:xfrm>
        </p:spPr>
        <p:txBody>
          <a:bodyPr vert="horz">
            <a:normAutofit/>
          </a:bodyPr>
          <a:lstStyle/>
          <a:p>
            <a:r>
              <a:rPr lang="en-GB" sz="4000" b="1" dirty="0"/>
              <a:t>Spatiotemporal Analysis of Public Sentiment in Europe and the USA on Low-Carbon Energy Sources</a:t>
            </a:r>
            <a:endParaRPr lang="en-SG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DA114-333B-A423-9D78-B36A4D3E81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96226"/>
            <a:ext cx="9144000" cy="1447825"/>
          </a:xfrm>
        </p:spPr>
        <p:txBody>
          <a:bodyPr>
            <a:normAutofit/>
          </a:bodyPr>
          <a:lstStyle/>
          <a:p>
            <a:r>
              <a:rPr lang="en-GB" dirty="0"/>
              <a:t>Caleb Chia We </a:t>
            </a:r>
            <a:r>
              <a:rPr lang="en-GB" dirty="0" err="1"/>
              <a:t>Keat</a:t>
            </a:r>
            <a:endParaRPr lang="en-GB" dirty="0"/>
          </a:p>
          <a:p>
            <a:r>
              <a:rPr lang="en-GB" dirty="0"/>
              <a:t>Y1981136</a:t>
            </a:r>
          </a:p>
          <a:p>
            <a:r>
              <a:rPr lang="en-GB" dirty="0"/>
              <a:t>Presentation date: 19.09.22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E70C62-CDC0-8F1B-04DD-1D47A244D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9F3954-187E-8613-4E85-EACADF17E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1</a:t>
            </a:fld>
            <a:endParaRPr lang="en-GB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1E8B96-22DA-CC48-9639-825C785706DE}"/>
              </a:ext>
            </a:extLst>
          </p:cNvPr>
          <p:cNvCxnSpPr>
            <a:cxnSpLocks/>
          </p:cNvCxnSpPr>
          <p:nvPr/>
        </p:nvCxnSpPr>
        <p:spPr>
          <a:xfrm>
            <a:off x="3713421" y="4342266"/>
            <a:ext cx="4765158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763D9C9-489A-734F-BB40-CF801936B3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64069" y="679350"/>
            <a:ext cx="5365581" cy="1788527"/>
          </a:xfrm>
          <a:prstGeom prst="rect">
            <a:avLst/>
          </a:prstGeom>
        </p:spPr>
      </p:pic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E9DF2F58-2C56-2D40-8FDF-D97B2A119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5088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4491C73-9B64-E541-BED3-49F9D7BCCA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276" y="1658397"/>
            <a:ext cx="4457381" cy="445738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D091BA8-E551-D64A-8A72-E487915B14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886" y="1658398"/>
            <a:ext cx="4457381" cy="4457381"/>
          </a:xfrm>
          <a:prstGeom prst="rect">
            <a:avLst/>
          </a:prstGeom>
        </p:spPr>
      </p:pic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93" name="think-cell Slide" r:id="rId7" imgW="347" imgH="348" progId="TCLayout.ActiveDocument.1">
                  <p:embed/>
                </p:oleObj>
              </mc:Choice>
              <mc:Fallback>
                <p:oleObj name="think-cell Slide" r:id="rId7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Results (Sentiment Proportion)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10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2796328-550D-B14A-9A40-1ED1FBC9E43B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7C647C-6206-2B4F-94A8-A2FA81C0F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EDF30D3-9EDA-7042-A21B-53FC132D0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1398444"/>
              </p:ext>
            </p:extLst>
          </p:nvPr>
        </p:nvGraphicFramePr>
        <p:xfrm>
          <a:off x="3897085" y="3330612"/>
          <a:ext cx="1959429" cy="124446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10650">
                  <a:extLst>
                    <a:ext uri="{9D8B030D-6E8A-4147-A177-3AD203B41FA5}">
                      <a16:colId xmlns:a16="http://schemas.microsoft.com/office/drawing/2014/main" val="1057452012"/>
                    </a:ext>
                  </a:extLst>
                </a:gridCol>
                <a:gridCol w="748779">
                  <a:extLst>
                    <a:ext uri="{9D8B030D-6E8A-4147-A177-3AD203B41FA5}">
                      <a16:colId xmlns:a16="http://schemas.microsoft.com/office/drawing/2014/main" val="3829810936"/>
                    </a:ext>
                  </a:extLst>
                </a:gridCol>
              </a:tblGrid>
              <a:tr h="311116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US Tweets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550827"/>
                  </a:ext>
                </a:extLst>
              </a:tr>
              <a:tr h="311116">
                <a:tc>
                  <a:txBody>
                    <a:bodyPr/>
                    <a:lstStyle/>
                    <a:p>
                      <a:r>
                        <a:rPr lang="en-US" sz="1200" dirty="0"/>
                        <a:t>Positive Tweets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8070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2602142"/>
                  </a:ext>
                </a:extLst>
              </a:tr>
              <a:tr h="311116">
                <a:tc>
                  <a:txBody>
                    <a:bodyPr/>
                    <a:lstStyle/>
                    <a:p>
                      <a:r>
                        <a:rPr lang="en-US" sz="1200" dirty="0"/>
                        <a:t>Neutral Tweets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1419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406393"/>
                  </a:ext>
                </a:extLst>
              </a:tr>
              <a:tr h="311116">
                <a:tc>
                  <a:txBody>
                    <a:bodyPr/>
                    <a:lstStyle/>
                    <a:p>
                      <a:r>
                        <a:rPr lang="en-US" sz="1200" dirty="0"/>
                        <a:t>Negative Tweets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1070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63729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BEDE8D9E-F1C5-1A42-B553-9955756E3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0040605"/>
              </p:ext>
            </p:extLst>
          </p:nvPr>
        </p:nvGraphicFramePr>
        <p:xfrm>
          <a:off x="9837485" y="3341081"/>
          <a:ext cx="1959429" cy="124446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210650">
                  <a:extLst>
                    <a:ext uri="{9D8B030D-6E8A-4147-A177-3AD203B41FA5}">
                      <a16:colId xmlns:a16="http://schemas.microsoft.com/office/drawing/2014/main" val="1057452012"/>
                    </a:ext>
                  </a:extLst>
                </a:gridCol>
                <a:gridCol w="748779">
                  <a:extLst>
                    <a:ext uri="{9D8B030D-6E8A-4147-A177-3AD203B41FA5}">
                      <a16:colId xmlns:a16="http://schemas.microsoft.com/office/drawing/2014/main" val="3829810936"/>
                    </a:ext>
                  </a:extLst>
                </a:gridCol>
              </a:tblGrid>
              <a:tr h="311116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Europe Tweets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550827"/>
                  </a:ext>
                </a:extLst>
              </a:tr>
              <a:tr h="311116">
                <a:tc>
                  <a:txBody>
                    <a:bodyPr/>
                    <a:lstStyle/>
                    <a:p>
                      <a:r>
                        <a:rPr lang="en-US" sz="1200" dirty="0"/>
                        <a:t>Positive Tweets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5023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2602142"/>
                  </a:ext>
                </a:extLst>
              </a:tr>
              <a:tr h="311116">
                <a:tc>
                  <a:txBody>
                    <a:bodyPr/>
                    <a:lstStyle/>
                    <a:p>
                      <a:r>
                        <a:rPr lang="en-US" sz="1200" dirty="0"/>
                        <a:t>Neutral Tweets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1112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406393"/>
                  </a:ext>
                </a:extLst>
              </a:tr>
              <a:tr h="311116">
                <a:tc>
                  <a:txBody>
                    <a:bodyPr/>
                    <a:lstStyle/>
                    <a:p>
                      <a:r>
                        <a:rPr lang="en-US" sz="1200" dirty="0"/>
                        <a:t>Negative Tweets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520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06637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3412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42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Results (US Word Cloud)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11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778BA07-E08A-D149-9C87-02D8567E9668}"/>
              </a:ext>
            </a:extLst>
          </p:cNvPr>
          <p:cNvSpPr/>
          <p:nvPr/>
        </p:nvSpPr>
        <p:spPr>
          <a:xfrm>
            <a:off x="838200" y="2148370"/>
            <a:ext cx="20410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/>
              <a:t>US Positive Tweets: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8561A-2FBC-E249-B6E0-10A62EF014BF}"/>
              </a:ext>
            </a:extLst>
          </p:cNvPr>
          <p:cNvSpPr/>
          <p:nvPr/>
        </p:nvSpPr>
        <p:spPr>
          <a:xfrm>
            <a:off x="838200" y="5057212"/>
            <a:ext cx="21348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/>
              <a:t>US Negative Tweets: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6C3F17-A760-6048-99AB-E11D2DB0D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B1DB793-77C5-8046-ABE8-24367181EED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00400" y="853440"/>
            <a:ext cx="5791200" cy="295919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195B86D-221F-0146-A594-5322A8E377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00398" y="3762281"/>
            <a:ext cx="5791202" cy="295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705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13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Results (Europe Word Cloud)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12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778BA07-E08A-D149-9C87-02D8567E9668}"/>
              </a:ext>
            </a:extLst>
          </p:cNvPr>
          <p:cNvSpPr/>
          <p:nvPr/>
        </p:nvSpPr>
        <p:spPr>
          <a:xfrm>
            <a:off x="838200" y="2148370"/>
            <a:ext cx="2410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/>
              <a:t>Europe Positive Tweets: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8561A-2FBC-E249-B6E0-10A62EF014BF}"/>
              </a:ext>
            </a:extLst>
          </p:cNvPr>
          <p:cNvSpPr/>
          <p:nvPr/>
        </p:nvSpPr>
        <p:spPr>
          <a:xfrm>
            <a:off x="838200" y="5057212"/>
            <a:ext cx="25093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/>
              <a:t>Europe Negative Tweets: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6C3F17-A760-6048-99AB-E11D2DB0D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7B17F9B-664C-2842-9773-154E005C7C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00400" y="3762281"/>
            <a:ext cx="5791200" cy="295919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C3FF51-A26B-BC4F-9C11-2A900A2B2B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00400" y="853440"/>
            <a:ext cx="5791200" cy="295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174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66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9058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Average Sentiment of US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47C1C1-E03C-4710-B8F6-102B1D3AFD6F}" type="slidenum">
              <a:rPr lang="en-GB" smtClean="0"/>
              <a:t>13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778BA07-E08A-D149-9C87-02D8567E9668}"/>
              </a:ext>
            </a:extLst>
          </p:cNvPr>
          <p:cNvSpPr/>
          <p:nvPr/>
        </p:nvSpPr>
        <p:spPr>
          <a:xfrm>
            <a:off x="838200" y="1482211"/>
            <a:ext cx="51861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The average score of all US states is </a:t>
            </a:r>
            <a:r>
              <a:rPr lang="en-SG" b="1" dirty="0">
                <a:solidFill>
                  <a:schemeClr val="accent6">
                    <a:lumMod val="75000"/>
                  </a:schemeClr>
                </a:solidFill>
              </a:rPr>
              <a:t>greater than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8561A-2FBC-E249-B6E0-10A62EF014BF}"/>
              </a:ext>
            </a:extLst>
          </p:cNvPr>
          <p:cNvSpPr/>
          <p:nvPr/>
        </p:nvSpPr>
        <p:spPr>
          <a:xfrm>
            <a:off x="1426496" y="2723215"/>
            <a:ext cx="35040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/>
              <a:t>Top 5 states with </a:t>
            </a:r>
            <a:r>
              <a:rPr lang="en-SG" u="sng" dirty="0"/>
              <a:t>highest</a:t>
            </a:r>
            <a:r>
              <a:rPr lang="en-SG" dirty="0"/>
              <a:t> sentiment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91F4D1-ACE3-454B-B4D6-13D13FDE4B2B}"/>
              </a:ext>
            </a:extLst>
          </p:cNvPr>
          <p:cNvSpPr/>
          <p:nvPr/>
        </p:nvSpPr>
        <p:spPr>
          <a:xfrm>
            <a:off x="7003568" y="2723215"/>
            <a:ext cx="3435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/>
              <a:t>Top 5 states with </a:t>
            </a:r>
            <a:r>
              <a:rPr lang="en-SG" u="sng" dirty="0"/>
              <a:t>lowest</a:t>
            </a:r>
            <a:r>
              <a:rPr lang="en-SG" dirty="0"/>
              <a:t> sentiment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356523-11B5-6648-AFBF-AEDE3CD3E771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98ADCF2-E4F9-2640-B824-3C41387E0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874C5D7-2169-C645-8624-FB9B88668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4922759"/>
              </p:ext>
            </p:extLst>
          </p:nvPr>
        </p:nvGraphicFramePr>
        <p:xfrm>
          <a:off x="1396866" y="3259637"/>
          <a:ext cx="3632424" cy="222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16212">
                  <a:extLst>
                    <a:ext uri="{9D8B030D-6E8A-4147-A177-3AD203B41FA5}">
                      <a16:colId xmlns:a16="http://schemas.microsoft.com/office/drawing/2014/main" val="2842729818"/>
                    </a:ext>
                  </a:extLst>
                </a:gridCol>
                <a:gridCol w="1816212">
                  <a:extLst>
                    <a:ext uri="{9D8B030D-6E8A-4147-A177-3AD203B41FA5}">
                      <a16:colId xmlns:a16="http://schemas.microsoft.com/office/drawing/2014/main" val="11790840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State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Average Sentiment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0810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Vermont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0.754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7768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Wyoming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0.613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5466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Arkansas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0.591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7675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Utah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0.555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0595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Oklahoma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0.549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584763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3B7400E6-6C00-224E-A0CE-7379DDB88A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4373784"/>
              </p:ext>
            </p:extLst>
          </p:nvPr>
        </p:nvGraphicFramePr>
        <p:xfrm>
          <a:off x="6905038" y="3259637"/>
          <a:ext cx="3632424" cy="2225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16212">
                  <a:extLst>
                    <a:ext uri="{9D8B030D-6E8A-4147-A177-3AD203B41FA5}">
                      <a16:colId xmlns:a16="http://schemas.microsoft.com/office/drawing/2014/main" val="2842729818"/>
                    </a:ext>
                  </a:extLst>
                </a:gridCol>
                <a:gridCol w="1816212">
                  <a:extLst>
                    <a:ext uri="{9D8B030D-6E8A-4147-A177-3AD203B41FA5}">
                      <a16:colId xmlns:a16="http://schemas.microsoft.com/office/drawing/2014/main" val="11790840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Average Sentiment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810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dirty="0">
                          <a:effectLst/>
                        </a:rPr>
                        <a:t>South Dakota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0.201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7768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New Mexico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0.313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5466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Maine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0.329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7675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Kansas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0.340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0595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dirty="0">
                          <a:effectLst/>
                        </a:rPr>
                        <a:t>North Dakota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0.349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584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0961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D0F0291-E1CF-4749-856D-218B932A2C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2807"/>
            <a:ext cx="12192000" cy="5418667"/>
          </a:xfrm>
          <a:prstGeom prst="rect">
            <a:avLst/>
          </a:prstGeom>
        </p:spPr>
      </p:pic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89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Average Sentiment of US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47C1C1-E03C-4710-B8F6-102B1D3AFD6F}" type="slidenum">
              <a:rPr lang="en-GB" smtClean="0"/>
              <a:t>14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824606-D9DA-A346-B918-3C7C33DA5069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4EF095-A673-D342-8973-935CB4C3D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3314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11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Average Sentiment of US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47C1C1-E03C-4710-B8F6-102B1D3AFD6F}" type="slidenum">
              <a:rPr lang="en-GB" smtClean="0"/>
              <a:t>15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778BA07-E08A-D149-9C87-02D8567E9668}"/>
              </a:ext>
            </a:extLst>
          </p:cNvPr>
          <p:cNvSpPr/>
          <p:nvPr/>
        </p:nvSpPr>
        <p:spPr>
          <a:xfrm>
            <a:off x="4239626" y="1365671"/>
            <a:ext cx="37127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sz="1600" b="1" dirty="0"/>
              <a:t>Average sentiment by political landscape: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A3B90F-FAC6-5940-A675-8BB0B47DEC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6000" y="2726972"/>
            <a:ext cx="5809778" cy="3629378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7F6AF1-2116-8D43-BEA2-B5F01A0104AE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8D94D38C-8B89-3C4B-BDDB-8A6B8F032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5956152-4D0B-E54A-AEAA-D191963216D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82" t="4598" r="21519"/>
          <a:stretch/>
        </p:blipFill>
        <p:spPr>
          <a:xfrm>
            <a:off x="621647" y="2746694"/>
            <a:ext cx="5715000" cy="3589933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22DAF5FB-73B6-9147-8913-20A24C4125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0900746"/>
              </p:ext>
            </p:extLst>
          </p:nvPr>
        </p:nvGraphicFramePr>
        <p:xfrm>
          <a:off x="3574143" y="1794685"/>
          <a:ext cx="5043714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21857">
                  <a:extLst>
                    <a:ext uri="{9D8B030D-6E8A-4147-A177-3AD203B41FA5}">
                      <a16:colId xmlns:a16="http://schemas.microsoft.com/office/drawing/2014/main" val="1563379016"/>
                    </a:ext>
                  </a:extLst>
                </a:gridCol>
                <a:gridCol w="2521857">
                  <a:extLst>
                    <a:ext uri="{9D8B030D-6E8A-4147-A177-3AD203B41FA5}">
                      <a16:colId xmlns:a16="http://schemas.microsoft.com/office/drawing/2014/main" val="188519417"/>
                    </a:ext>
                  </a:extLst>
                </a:gridCol>
              </a:tblGrid>
              <a:tr h="272027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Blue States (Democratic)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Red States (Republican)</a:t>
                      </a: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9201052"/>
                  </a:ext>
                </a:extLst>
              </a:tr>
              <a:tr h="272027">
                <a:tc>
                  <a:txBody>
                    <a:bodyPr/>
                    <a:lstStyle/>
                    <a:p>
                      <a:pPr algn="ctr"/>
                      <a:r>
                        <a:rPr lang="en-SG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0.460</a:t>
                      </a:r>
                      <a:endParaRPr lang="en-US" sz="15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5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0.448</a:t>
                      </a:r>
                      <a:endParaRPr lang="en-US" sz="1500" dirty="0"/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713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4912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60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9058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Average Sentiment of European Countries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47C1C1-E03C-4710-B8F6-102B1D3AFD6F}" type="slidenum">
              <a:rPr lang="en-GB" smtClean="0"/>
              <a:t>16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778BA07-E08A-D149-9C87-02D8567E9668}"/>
              </a:ext>
            </a:extLst>
          </p:cNvPr>
          <p:cNvSpPr/>
          <p:nvPr/>
        </p:nvSpPr>
        <p:spPr>
          <a:xfrm>
            <a:off x="838200" y="1482211"/>
            <a:ext cx="95695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/>
              <a:t>Apart from the </a:t>
            </a:r>
            <a:r>
              <a:rPr lang="en-SG" u="sng" dirty="0"/>
              <a:t>Republic of Slovenia</a:t>
            </a:r>
            <a:r>
              <a:rPr lang="en-SG" dirty="0"/>
              <a:t>, the average score of all European countries is </a:t>
            </a:r>
            <a:r>
              <a:rPr lang="en-SG" b="1" dirty="0">
                <a:solidFill>
                  <a:schemeClr val="accent6">
                    <a:lumMod val="75000"/>
                  </a:schemeClr>
                </a:solidFill>
              </a:rPr>
              <a:t>greater than 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8561A-2FBC-E249-B6E0-10A62EF014BF}"/>
              </a:ext>
            </a:extLst>
          </p:cNvPr>
          <p:cNvSpPr/>
          <p:nvPr/>
        </p:nvSpPr>
        <p:spPr>
          <a:xfrm>
            <a:off x="1298579" y="2723215"/>
            <a:ext cx="38289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/>
              <a:t>Top 5 countries with </a:t>
            </a:r>
            <a:r>
              <a:rPr lang="en-SG" u="sng" dirty="0"/>
              <a:t>highest</a:t>
            </a:r>
            <a:r>
              <a:rPr lang="en-SG" dirty="0"/>
              <a:t> sentiment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691F4D1-ACE3-454B-B4D6-13D13FDE4B2B}"/>
              </a:ext>
            </a:extLst>
          </p:cNvPr>
          <p:cNvSpPr/>
          <p:nvPr/>
        </p:nvSpPr>
        <p:spPr>
          <a:xfrm>
            <a:off x="6841087" y="2723215"/>
            <a:ext cx="37603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/>
              <a:t>Top 5 countries with </a:t>
            </a:r>
            <a:r>
              <a:rPr lang="en-SG" u="sng" dirty="0"/>
              <a:t>lowest</a:t>
            </a:r>
            <a:r>
              <a:rPr lang="en-SG" dirty="0"/>
              <a:t> sentiment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C356523-11B5-6648-AFBF-AEDE3CD3E771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98ADCF2-E4F9-2640-B824-3C41387E0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874C5D7-2169-C645-8624-FB9B886680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3856803"/>
              </p:ext>
            </p:extLst>
          </p:nvPr>
        </p:nvGraphicFramePr>
        <p:xfrm>
          <a:off x="1396866" y="3259637"/>
          <a:ext cx="3632424" cy="222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16212">
                  <a:extLst>
                    <a:ext uri="{9D8B030D-6E8A-4147-A177-3AD203B41FA5}">
                      <a16:colId xmlns:a16="http://schemas.microsoft.com/office/drawing/2014/main" val="2842729818"/>
                    </a:ext>
                  </a:extLst>
                </a:gridCol>
                <a:gridCol w="1816212">
                  <a:extLst>
                    <a:ext uri="{9D8B030D-6E8A-4147-A177-3AD203B41FA5}">
                      <a16:colId xmlns:a16="http://schemas.microsoft.com/office/drawing/2014/main" val="11790840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Average Sentiment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0810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Lithuania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0.945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7768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Monaco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0.858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5466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Moldova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0.822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7675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Luxembourg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0.787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0595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dirty="0">
                          <a:effectLst/>
                        </a:rPr>
                        <a:t>Republic of Belarus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0.746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584763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3B7400E6-6C00-224E-A0CE-7379DDB88A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264055"/>
              </p:ext>
            </p:extLst>
          </p:nvPr>
        </p:nvGraphicFramePr>
        <p:xfrm>
          <a:off x="6905038" y="3259637"/>
          <a:ext cx="3632424" cy="2225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816212">
                  <a:extLst>
                    <a:ext uri="{9D8B030D-6E8A-4147-A177-3AD203B41FA5}">
                      <a16:colId xmlns:a16="http://schemas.microsoft.com/office/drawing/2014/main" val="2842729818"/>
                    </a:ext>
                  </a:extLst>
                </a:gridCol>
                <a:gridCol w="1816212">
                  <a:extLst>
                    <a:ext uri="{9D8B030D-6E8A-4147-A177-3AD203B41FA5}">
                      <a16:colId xmlns:a16="http://schemas.microsoft.com/office/drawing/2014/main" val="117908409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Average Sentiment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0810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dirty="0">
                          <a:effectLst/>
                        </a:rPr>
                        <a:t>Republic of Slovenia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-0.084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7768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dirty="0">
                          <a:effectLst/>
                        </a:rPr>
                        <a:t>Isle of Man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0.039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54663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Turkey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0.240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76751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Malta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0.354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05950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Gibraltar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0.372</a:t>
                      </a:r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584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8047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5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Average Sentiment of European Countries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EA47C1C1-E03C-4710-B8F6-102B1D3AFD6F}" type="slidenum">
              <a:rPr lang="en-GB" smtClean="0"/>
              <a:t>17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7824606-D9DA-A346-B918-3C7C33DA5069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4EF095-A673-D342-8973-935CB4C3D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EE8590-91DE-6948-B79E-68B2C9DD43E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29" t="26538" b="18888"/>
          <a:stretch/>
        </p:blipFill>
        <p:spPr>
          <a:xfrm>
            <a:off x="1961534" y="1342339"/>
            <a:ext cx="8443104" cy="510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8386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19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Future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69F97-F06D-3347-4110-1AE71FAB1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6904"/>
            <a:ext cx="10515600" cy="44296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Improvements for future works given more time:</a:t>
            </a:r>
          </a:p>
          <a:p>
            <a:pPr>
              <a:spcBef>
                <a:spcPts val="1600"/>
              </a:spcBef>
            </a:pPr>
            <a:r>
              <a:rPr lang="en-GB" sz="2400" dirty="0"/>
              <a:t>Expand sources for data collection</a:t>
            </a:r>
          </a:p>
          <a:p>
            <a:pPr lvl="1">
              <a:spcBef>
                <a:spcPts val="1000"/>
              </a:spcBef>
            </a:pPr>
            <a:r>
              <a:rPr lang="en-GB" sz="2000" dirty="0"/>
              <a:t>Tweet data may not be fully representative due to platform demographics (Kim et al., 2021)</a:t>
            </a:r>
          </a:p>
          <a:p>
            <a:pPr lvl="1">
              <a:spcBef>
                <a:spcPts val="1000"/>
              </a:spcBef>
            </a:pPr>
            <a:r>
              <a:rPr lang="en-GB" sz="2000" dirty="0"/>
              <a:t>Twitter users are younger and usually more politically liberal</a:t>
            </a:r>
          </a:p>
          <a:p>
            <a:pPr lvl="1">
              <a:spcBef>
                <a:spcPts val="1000"/>
              </a:spcBef>
            </a:pPr>
            <a:r>
              <a:rPr lang="en-GB" sz="2000" dirty="0"/>
              <a:t>Consider expanding to more platforms and including </a:t>
            </a:r>
            <a:r>
              <a:rPr lang="en-US" sz="2000" dirty="0"/>
              <a:t>conventional collection methods</a:t>
            </a:r>
          </a:p>
          <a:p>
            <a:pPr>
              <a:spcBef>
                <a:spcPts val="1600"/>
              </a:spcBef>
            </a:pPr>
            <a:r>
              <a:rPr lang="en-GB" sz="2400" dirty="0"/>
              <a:t>Expand to include languages</a:t>
            </a:r>
          </a:p>
          <a:p>
            <a:pPr lvl="1">
              <a:spcBef>
                <a:spcPts val="1000"/>
              </a:spcBef>
            </a:pPr>
            <a:r>
              <a:rPr lang="en-US" sz="2000" dirty="0"/>
              <a:t>European languages were not captured due to limitations in language capabilities</a:t>
            </a:r>
          </a:p>
          <a:p>
            <a:pPr lvl="1">
              <a:spcBef>
                <a:spcPts val="1000"/>
              </a:spcBef>
            </a:pPr>
            <a:r>
              <a:rPr lang="en-US" sz="2000" dirty="0"/>
              <a:t>This resulted in significantly less data for countries where English may not be native</a:t>
            </a:r>
          </a:p>
          <a:p>
            <a:pPr lvl="1">
              <a:spcBef>
                <a:spcPts val="1000"/>
              </a:spcBef>
            </a:pPr>
            <a:r>
              <a:rPr lang="en-GB" sz="2000" dirty="0"/>
              <a:t>Dahal et al. (2019) suggests translating tweets or adopting a supervised technique that can handle multiple languages if there is enough data in foreign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18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71503F9-76FA-F145-9E5B-A78EFDAA2880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B39A3E0-DC1C-4949-8328-18424A1EC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2820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31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69F97-F06D-3347-4110-1AE71FAB1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1421"/>
            <a:ext cx="10515600" cy="4725618"/>
          </a:xfrm>
        </p:spPr>
        <p:txBody>
          <a:bodyPr>
            <a:normAutofit/>
          </a:bodyPr>
          <a:lstStyle/>
          <a:p>
            <a:pPr>
              <a:spcBef>
                <a:spcPts val="1600"/>
              </a:spcBef>
            </a:pPr>
            <a:r>
              <a:rPr lang="en-SG" sz="2400" dirty="0"/>
              <a:t>Comprehensive overview of geographical variation in public sentiment </a:t>
            </a:r>
          </a:p>
          <a:p>
            <a:pPr>
              <a:spcBef>
                <a:spcPts val="1600"/>
              </a:spcBef>
            </a:pPr>
            <a:r>
              <a:rPr lang="en-SG" sz="2400" dirty="0"/>
              <a:t>The majority of public sentiment in US and Europe is positive</a:t>
            </a:r>
          </a:p>
          <a:p>
            <a:pPr>
              <a:spcBef>
                <a:spcPts val="1600"/>
              </a:spcBef>
            </a:pPr>
            <a:r>
              <a:rPr lang="en-SG" sz="2400" dirty="0"/>
              <a:t>Keywords from positive/negative tweets suggest topics of high importance to the public</a:t>
            </a:r>
          </a:p>
          <a:p>
            <a:pPr lvl="1">
              <a:spcBef>
                <a:spcPts val="1600"/>
              </a:spcBef>
            </a:pPr>
            <a:r>
              <a:rPr lang="en-SG" sz="2000" dirty="0"/>
              <a:t>States or countries that wish to gain public support for energy transition can consider looking into these areas of high importance</a:t>
            </a:r>
          </a:p>
          <a:p>
            <a:pPr lvl="1">
              <a:spcBef>
                <a:spcPts val="1600"/>
              </a:spcBef>
            </a:pPr>
            <a:r>
              <a:rPr lang="en-GB" sz="2000" dirty="0"/>
              <a:t>Aids governments and organisations like UN </a:t>
            </a:r>
            <a:r>
              <a:rPr lang="en-SG" sz="2000" dirty="0"/>
              <a:t>to design better adoption strategies and low-carbon emission policies</a:t>
            </a:r>
            <a:endParaRPr lang="en-GB" sz="2000" dirty="0"/>
          </a:p>
          <a:p>
            <a:pPr>
              <a:spcBef>
                <a:spcPts val="1600"/>
              </a:spcBef>
            </a:pPr>
            <a:r>
              <a:rPr lang="en-SG" sz="2400" dirty="0"/>
              <a:t>Use of social media to evaluate sentiment in real-time </a:t>
            </a:r>
          </a:p>
          <a:p>
            <a:pPr lvl="1">
              <a:spcBef>
                <a:spcPts val="1000"/>
              </a:spcBef>
            </a:pPr>
            <a:r>
              <a:rPr lang="en-SG" sz="2000" dirty="0"/>
              <a:t>Social media offers valuable, updated data which may be beneficial during the lack of formal statistics</a:t>
            </a:r>
            <a:endParaRPr lang="en-GB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19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71503F9-76FA-F145-9E5B-A78EFDAA2880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B39A3E0-DC1C-4949-8328-18424A1EC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6301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1776763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4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Project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69F97-F06D-3347-4110-1AE71FAB1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0" y="1638450"/>
            <a:ext cx="10515600" cy="444690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/>
              <a:t>Business Problem:</a:t>
            </a:r>
          </a:p>
          <a:p>
            <a:r>
              <a:rPr lang="en-GB" sz="2200" dirty="0"/>
              <a:t>Burning fossil fuels emits the most greenhouse gas in the US</a:t>
            </a:r>
          </a:p>
          <a:p>
            <a:r>
              <a:rPr lang="en-GB" sz="2200" dirty="0"/>
              <a:t>Mitigating solution: Low-carbon energy sources</a:t>
            </a:r>
          </a:p>
          <a:p>
            <a:r>
              <a:rPr lang="en-GB" sz="2200" dirty="0"/>
              <a:t>Public willingness and active involvement is crucial</a:t>
            </a:r>
          </a:p>
          <a:p>
            <a:pPr marL="0" indent="0">
              <a:buNone/>
            </a:pPr>
            <a:endParaRPr lang="en-GB" sz="2200" dirty="0"/>
          </a:p>
          <a:p>
            <a:pPr marL="0" indent="0">
              <a:buNone/>
            </a:pPr>
            <a:r>
              <a:rPr lang="en-GB" sz="2400" b="1" dirty="0"/>
              <a:t>Business Objective:</a:t>
            </a:r>
          </a:p>
          <a:p>
            <a:r>
              <a:rPr lang="en-GB" sz="2200" dirty="0"/>
              <a:t>To design better policies and adoption strategies</a:t>
            </a:r>
          </a:p>
          <a:p>
            <a:pPr lvl="1">
              <a:spcBef>
                <a:spcPts val="1100"/>
              </a:spcBef>
            </a:pPr>
            <a:r>
              <a:rPr lang="en-GB" sz="2000" dirty="0"/>
              <a:t>Benefits governments and organisations like UN</a:t>
            </a:r>
          </a:p>
          <a:p>
            <a:pPr>
              <a:spcBef>
                <a:spcPts val="1100"/>
              </a:spcBef>
            </a:pPr>
            <a:r>
              <a:rPr lang="en-GB" sz="2200" dirty="0"/>
              <a:t>Lobbyists and environmentalists influencing policies (e.g. Shell)</a:t>
            </a:r>
          </a:p>
          <a:p>
            <a:pPr>
              <a:spcBef>
                <a:spcPts val="1100"/>
              </a:spcBef>
            </a:pPr>
            <a:r>
              <a:rPr lang="en-GB" sz="2200" dirty="0"/>
              <a:t>Using Social media to understand public perception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2</a:t>
            </a:fld>
            <a:endParaRPr lang="en-GB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11B75CF-DCAA-1945-99CC-CC0B62FD9880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E6EF7F0E-BF6E-8149-80E9-98E1DE361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graphicFrame>
        <p:nvGraphicFramePr>
          <p:cNvPr id="41" name="Diagram 40">
            <a:extLst>
              <a:ext uri="{FF2B5EF4-FFF2-40B4-BE49-F238E27FC236}">
                <a16:creationId xmlns:a16="http://schemas.microsoft.com/office/drawing/2014/main" id="{1254352F-7A6C-054D-ADB0-C1BF588037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17487919"/>
              </p:ext>
            </p:extLst>
          </p:nvPr>
        </p:nvGraphicFramePr>
        <p:xfrm>
          <a:off x="7759192" y="2349901"/>
          <a:ext cx="4293855" cy="3578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43" name="Rectangle 42">
            <a:extLst>
              <a:ext uri="{FF2B5EF4-FFF2-40B4-BE49-F238E27FC236}">
                <a16:creationId xmlns:a16="http://schemas.microsoft.com/office/drawing/2014/main" id="{708D39B6-408B-9C4B-88BF-936F8F28D524}"/>
              </a:ext>
            </a:extLst>
          </p:cNvPr>
          <p:cNvSpPr/>
          <p:nvPr/>
        </p:nvSpPr>
        <p:spPr>
          <a:xfrm>
            <a:off x="8857658" y="1857946"/>
            <a:ext cx="20969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Low-Carbon Energy: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07871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65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Data Collection (Twitter)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69F97-F06D-3347-4110-1AE71FAB1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906"/>
            <a:ext cx="10515600" cy="3558799"/>
          </a:xfrm>
        </p:spPr>
        <p:txBody>
          <a:bodyPr>
            <a:normAutofit/>
          </a:bodyPr>
          <a:lstStyle/>
          <a:p>
            <a:r>
              <a:rPr lang="en-GB" sz="2400" dirty="0"/>
              <a:t>Tweet query</a:t>
            </a:r>
          </a:p>
          <a:p>
            <a:pPr lvl="1">
              <a:spcBef>
                <a:spcPts val="1000"/>
              </a:spcBef>
            </a:pPr>
            <a:r>
              <a:rPr lang="en-GB" sz="2000" dirty="0"/>
              <a:t>Contains ‘renewable energy’, ‘clean energy’, and ‘green energy’ or</a:t>
            </a:r>
          </a:p>
          <a:p>
            <a:pPr lvl="1">
              <a:spcBef>
                <a:spcPts val="1000"/>
              </a:spcBef>
            </a:pPr>
            <a:r>
              <a:rPr lang="en-GB" sz="2000" dirty="0"/>
              <a:t>Contains ‘#</a:t>
            </a:r>
            <a:r>
              <a:rPr lang="en-GB" sz="2000" dirty="0" err="1"/>
              <a:t>renewableenergy</a:t>
            </a:r>
            <a:r>
              <a:rPr lang="en-GB" sz="2000" dirty="0"/>
              <a:t>’, ‘#</a:t>
            </a:r>
            <a:r>
              <a:rPr lang="en-GB" sz="2000" dirty="0" err="1"/>
              <a:t>cleanenergy</a:t>
            </a:r>
            <a:r>
              <a:rPr lang="en-GB" sz="2000" dirty="0"/>
              <a:t>’, and ‘#</a:t>
            </a:r>
            <a:r>
              <a:rPr lang="en-GB" sz="2000" dirty="0" err="1"/>
              <a:t>greenenergy</a:t>
            </a:r>
            <a:r>
              <a:rPr lang="en-GB" sz="2000" dirty="0"/>
              <a:t>’ </a:t>
            </a:r>
          </a:p>
          <a:p>
            <a:r>
              <a:rPr lang="en-GB" sz="2400" dirty="0"/>
              <a:t>Limited time period</a:t>
            </a:r>
          </a:p>
          <a:p>
            <a:pPr lvl="1">
              <a:spcBef>
                <a:spcPts val="1000"/>
              </a:spcBef>
            </a:pPr>
            <a:r>
              <a:rPr lang="en-GB" sz="2000" dirty="0"/>
              <a:t>1 June 2021 to 1 June 2022 (1 year)</a:t>
            </a:r>
          </a:p>
          <a:p>
            <a:r>
              <a:rPr lang="en-GB" sz="2400" dirty="0"/>
              <a:t>Location: Europe and the US</a:t>
            </a:r>
          </a:p>
          <a:p>
            <a:pPr lvl="1">
              <a:spcBef>
                <a:spcPts val="1000"/>
              </a:spcBef>
            </a:pPr>
            <a:r>
              <a:rPr lang="en-GB" sz="2000" dirty="0"/>
              <a:t>Must be geotagged and contain location data</a:t>
            </a:r>
          </a:p>
          <a:p>
            <a:r>
              <a:rPr lang="en-GB" sz="2400" dirty="0"/>
              <a:t>Language: English</a:t>
            </a:r>
            <a:endParaRPr lang="en-GB" sz="2000" dirty="0"/>
          </a:p>
          <a:p>
            <a:endParaRPr lang="en-GB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3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0001167-8418-9047-BA04-7CB28ABF64A1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9BA13E7-9414-F047-B6C0-6E8977D10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006848A-E398-3F4F-BBAF-405CBA269E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805135"/>
              </p:ext>
            </p:extLst>
          </p:nvPr>
        </p:nvGraphicFramePr>
        <p:xfrm>
          <a:off x="799250" y="4942705"/>
          <a:ext cx="10593501" cy="119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6473">
                  <a:extLst>
                    <a:ext uri="{9D8B030D-6E8A-4147-A177-3AD203B41FA5}">
                      <a16:colId xmlns:a16="http://schemas.microsoft.com/office/drawing/2014/main" val="488109544"/>
                    </a:ext>
                  </a:extLst>
                </a:gridCol>
                <a:gridCol w="2656114">
                  <a:extLst>
                    <a:ext uri="{9D8B030D-6E8A-4147-A177-3AD203B41FA5}">
                      <a16:colId xmlns:a16="http://schemas.microsoft.com/office/drawing/2014/main" val="781147875"/>
                    </a:ext>
                  </a:extLst>
                </a:gridCol>
                <a:gridCol w="1099457">
                  <a:extLst>
                    <a:ext uri="{9D8B030D-6E8A-4147-A177-3AD203B41FA5}">
                      <a16:colId xmlns:a16="http://schemas.microsoft.com/office/drawing/2014/main" val="177568861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298233776"/>
                    </a:ext>
                  </a:extLst>
                </a:gridCol>
                <a:gridCol w="1055914">
                  <a:extLst>
                    <a:ext uri="{9D8B030D-6E8A-4147-A177-3AD203B41FA5}">
                      <a16:colId xmlns:a16="http://schemas.microsoft.com/office/drawing/2014/main" val="1837497329"/>
                    </a:ext>
                  </a:extLst>
                </a:gridCol>
                <a:gridCol w="1589315">
                  <a:extLst>
                    <a:ext uri="{9D8B030D-6E8A-4147-A177-3AD203B41FA5}">
                      <a16:colId xmlns:a16="http://schemas.microsoft.com/office/drawing/2014/main" val="605634742"/>
                    </a:ext>
                  </a:extLst>
                </a:gridCol>
                <a:gridCol w="2264228">
                  <a:extLst>
                    <a:ext uri="{9D8B030D-6E8A-4147-A177-3AD203B41FA5}">
                      <a16:colId xmlns:a16="http://schemas.microsoft.com/office/drawing/2014/main" val="2207785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date_time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content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hashtags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language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user_location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coord</a:t>
                      </a:r>
                      <a:endParaRPr 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place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863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2022-05-29 14:27:04+00:00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Ch7 News Federal Election – Business is booming for renewables. Natural Solar. #Renewables #Energy 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['Renewables', 'Energy', 'Renewable', '</a:t>
                      </a:r>
                      <a:r>
                        <a:rPr lang="en-US" sz="1200" dirty="0" err="1"/>
                        <a:t>GreenEnergy</a:t>
                      </a:r>
                      <a:r>
                        <a:rPr lang="en-US" sz="1200" dirty="0"/>
                        <a:t>']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New Jersey, USA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Coordinates(longitude=-72.92308028, latitude=41.3115651)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Place(fullName='New Haven, CT', name='New Haven', type='city', country='United States', countryCode='US')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42267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8187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08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Volume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4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F82D5E8-AFAC-B54C-B8BC-6F7F03CFB9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63436"/>
              </p:ext>
            </p:extLst>
          </p:nvPr>
        </p:nvGraphicFramePr>
        <p:xfrm>
          <a:off x="3135940" y="1864519"/>
          <a:ext cx="5920120" cy="405765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792183">
                  <a:extLst>
                    <a:ext uri="{9D8B030D-6E8A-4147-A177-3AD203B41FA5}">
                      <a16:colId xmlns:a16="http://schemas.microsoft.com/office/drawing/2014/main" val="1957951814"/>
                    </a:ext>
                  </a:extLst>
                </a:gridCol>
                <a:gridCol w="2127937">
                  <a:extLst>
                    <a:ext uri="{9D8B030D-6E8A-4147-A177-3AD203B41FA5}">
                      <a16:colId xmlns:a16="http://schemas.microsoft.com/office/drawing/2014/main" val="2133275070"/>
                    </a:ext>
                  </a:extLst>
                </a:gridCol>
              </a:tblGrid>
              <a:tr h="405765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Scraped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No. of Tweets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018998"/>
                  </a:ext>
                </a:extLst>
              </a:tr>
              <a:tr h="40576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Renewable Energy tweets from the US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3,637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7280648"/>
                  </a:ext>
                </a:extLst>
              </a:tr>
              <a:tr h="40576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Clean Energy tweets from the US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5,317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0197881"/>
                  </a:ext>
                </a:extLst>
              </a:tr>
              <a:tr h="40576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Green Energy tweets from the US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2,138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3409474"/>
                  </a:ext>
                </a:extLst>
              </a:tr>
              <a:tr h="40576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SG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Total tweets from the US</a:t>
                      </a: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SG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11,092</a:t>
                      </a: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644265"/>
                  </a:ext>
                </a:extLst>
              </a:tr>
              <a:tr h="40576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Renewable Energy tweets from Europe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3,689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75326009"/>
                  </a:ext>
                </a:extLst>
              </a:tr>
              <a:tr h="40576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effectLst/>
                        </a:rPr>
                        <a:t>Clean Energy tweets from Europe</a:t>
                      </a:r>
                      <a:endParaRPr lang="en-SG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1,091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17893628"/>
                  </a:ext>
                </a:extLst>
              </a:tr>
              <a:tr h="40576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Green Energy tweets from Europe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effectLst/>
                        </a:rPr>
                        <a:t>2,344</a:t>
                      </a:r>
                      <a:endParaRPr lang="en-SG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2325674"/>
                  </a:ext>
                </a:extLst>
              </a:tr>
              <a:tr h="40576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SG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Total tweets from Europe</a:t>
                      </a: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SG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7,124</a:t>
                      </a: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1364081"/>
                  </a:ext>
                </a:extLst>
              </a:tr>
              <a:tr h="40576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SG" sz="16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Total No. of Tweets</a:t>
                      </a: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SG" sz="16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18,216</a:t>
                      </a:r>
                    </a:p>
                  </a:txBody>
                  <a:tcPr marL="68580" marR="68580" marT="0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4655634"/>
                  </a:ext>
                </a:extLst>
              </a:tr>
            </a:tbl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2F7E1D-DC93-454D-8496-8FFCC708D4B9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6890050-F1E5-DB49-BC9C-F1AE28192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5919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557710D6-29A4-9A4C-8D68-4F956BC619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429" y="3338285"/>
            <a:ext cx="10559143" cy="351971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DAB25A4-D439-2B42-AC20-94623569503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13"/>
          <a:stretch/>
        </p:blipFill>
        <p:spPr>
          <a:xfrm>
            <a:off x="816429" y="101600"/>
            <a:ext cx="10559143" cy="3350298"/>
          </a:xfrm>
          <a:prstGeom prst="rect">
            <a:avLst/>
          </a:prstGeom>
        </p:spPr>
      </p:pic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9" name="think-cell Slide" r:id="rId7" imgW="347" imgH="348" progId="TCLayout.ActiveDocument.1">
                  <p:embed/>
                </p:oleObj>
              </mc:Choice>
              <mc:Fallback>
                <p:oleObj name="think-cell Slide" r:id="rId7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5</a:t>
            </a:fld>
            <a:endParaRPr lang="en-GB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6890050-F1E5-DB49-BC9C-F1AE28192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311E6A5-D040-D84E-ACE1-43925B3764A2}"/>
              </a:ext>
            </a:extLst>
          </p:cNvPr>
          <p:cNvSpPr txBox="1"/>
          <p:nvPr/>
        </p:nvSpPr>
        <p:spPr>
          <a:xfrm>
            <a:off x="6291944" y="683375"/>
            <a:ext cx="1426029" cy="27699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en-US" sz="1200" dirty="0"/>
              <a:t>Russia-Ukraine War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C3386AE-E7BC-EA4B-9D02-BCA08930D6C4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7717973" y="821875"/>
            <a:ext cx="620484" cy="1384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4C3E322-8298-6F44-ADDC-9D77ABD119AE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7717973" y="821875"/>
            <a:ext cx="468084" cy="4952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2FB618A2-940A-A24B-A0D9-9A5C0479A0B0}"/>
              </a:ext>
            </a:extLst>
          </p:cNvPr>
          <p:cNvCxnSpPr>
            <a:cxnSpLocks/>
            <a:stCxn id="30" idx="3"/>
          </p:cNvCxnSpPr>
          <p:nvPr/>
        </p:nvCxnSpPr>
        <p:spPr>
          <a:xfrm>
            <a:off x="7717973" y="821875"/>
            <a:ext cx="304798" cy="9937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4099F90-99CF-C24F-9EB6-D7166BC7B9A9}"/>
              </a:ext>
            </a:extLst>
          </p:cNvPr>
          <p:cNvSpPr txBox="1"/>
          <p:nvPr/>
        </p:nvSpPr>
        <p:spPr>
          <a:xfrm>
            <a:off x="4068696" y="4624601"/>
            <a:ext cx="710135" cy="27699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en-US" sz="1200" dirty="0"/>
              <a:t>COP26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0CA745E-E949-E04C-84D2-140B3E9D674F}"/>
              </a:ext>
            </a:extLst>
          </p:cNvPr>
          <p:cNvCxnSpPr>
            <a:cxnSpLocks/>
            <a:stCxn id="43" idx="3"/>
          </p:cNvCxnSpPr>
          <p:nvPr/>
        </p:nvCxnSpPr>
        <p:spPr>
          <a:xfrm>
            <a:off x="4778831" y="4763101"/>
            <a:ext cx="348340" cy="2114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277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58B111C-22A4-0145-BAAF-9F842B680B4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2"/>
          <a:stretch/>
        </p:blipFill>
        <p:spPr>
          <a:xfrm>
            <a:off x="1868644" y="1629045"/>
            <a:ext cx="10306129" cy="4354550"/>
          </a:xfrm>
          <a:prstGeom prst="rect">
            <a:avLst/>
          </a:prstGeom>
        </p:spPr>
      </p:pic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79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Volume Analysis (US)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6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2F7E1D-DC93-454D-8496-8FFCC708D4B9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6890050-F1E5-DB49-BC9C-F1AE28192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3E36021-2F90-5347-B195-F5D05A5766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680603"/>
              </p:ext>
            </p:extLst>
          </p:nvPr>
        </p:nvGraphicFramePr>
        <p:xfrm>
          <a:off x="576987" y="4291877"/>
          <a:ext cx="2699613" cy="16459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914357">
                  <a:extLst>
                    <a:ext uri="{9D8B030D-6E8A-4147-A177-3AD203B41FA5}">
                      <a16:colId xmlns:a16="http://schemas.microsoft.com/office/drawing/2014/main" val="2842729818"/>
                    </a:ext>
                  </a:extLst>
                </a:gridCol>
                <a:gridCol w="1785256">
                  <a:extLst>
                    <a:ext uri="{9D8B030D-6E8A-4147-A177-3AD203B41FA5}">
                      <a16:colId xmlns:a16="http://schemas.microsoft.com/office/drawing/2014/main" val="1179084090"/>
                    </a:ext>
                  </a:extLst>
                </a:gridCol>
              </a:tblGrid>
              <a:tr h="271975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State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Proportion of Tweets (%)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0810749"/>
                  </a:ext>
                </a:extLst>
              </a:tr>
              <a:tr h="271975">
                <a:tc>
                  <a:txBody>
                    <a:bodyPr/>
                    <a:lstStyle/>
                    <a:p>
                      <a:r>
                        <a:rPr lang="en-SG" sz="1200" dirty="0">
                          <a:effectLst/>
                        </a:rPr>
                        <a:t>California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13.17</a:t>
                      </a:r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7768567"/>
                  </a:ext>
                </a:extLst>
              </a:tr>
              <a:tr h="271975">
                <a:tc>
                  <a:txBody>
                    <a:bodyPr/>
                    <a:lstStyle/>
                    <a:p>
                      <a:r>
                        <a:rPr lang="en-US" sz="1200" dirty="0"/>
                        <a:t>Texas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8.68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5466332"/>
                  </a:ext>
                </a:extLst>
              </a:tr>
              <a:tr h="271975">
                <a:tc>
                  <a:txBody>
                    <a:bodyPr/>
                    <a:lstStyle/>
                    <a:p>
                      <a:r>
                        <a:rPr lang="en-US" sz="1200" dirty="0"/>
                        <a:t>New York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7.92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7675155"/>
                  </a:ext>
                </a:extLst>
              </a:tr>
              <a:tr h="271975">
                <a:tc>
                  <a:txBody>
                    <a:bodyPr/>
                    <a:lstStyle/>
                    <a:p>
                      <a:r>
                        <a:rPr lang="en-US" sz="1200" dirty="0"/>
                        <a:t>Florida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6.04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0595096"/>
                  </a:ext>
                </a:extLst>
              </a:tr>
              <a:tr h="271975">
                <a:tc>
                  <a:txBody>
                    <a:bodyPr/>
                    <a:lstStyle/>
                    <a:p>
                      <a:r>
                        <a:rPr lang="en-SG" sz="1200" dirty="0">
                          <a:effectLst/>
                        </a:rPr>
                        <a:t>Washington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5.25</a:t>
                      </a:r>
                      <a:endParaRPr 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584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3264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209ED37-51A0-E642-9913-BB18C8143C0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29" t="25973" b="18168"/>
          <a:stretch/>
        </p:blipFill>
        <p:spPr>
          <a:xfrm>
            <a:off x="3468858" y="1287708"/>
            <a:ext cx="8584189" cy="5216115"/>
          </a:xfrm>
          <a:prstGeom prst="rect">
            <a:avLst/>
          </a:prstGeom>
        </p:spPr>
      </p:pic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03" name="think-cell Slide" r:id="rId6" imgW="347" imgH="348" progId="TCLayout.ActiveDocument.1">
                  <p:embed/>
                </p:oleObj>
              </mc:Choice>
              <mc:Fallback>
                <p:oleObj name="think-cell Slide" r:id="rId6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Volume Analysis (Europe)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7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F2F7E1D-DC93-454D-8496-8FFCC708D4B9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6890050-F1E5-DB49-BC9C-F1AE28192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F784944-7EA6-C544-A177-94F914115D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6123511"/>
              </p:ext>
            </p:extLst>
          </p:nvPr>
        </p:nvGraphicFramePr>
        <p:xfrm>
          <a:off x="489901" y="3004327"/>
          <a:ext cx="2978957" cy="1782876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184168">
                  <a:extLst>
                    <a:ext uri="{9D8B030D-6E8A-4147-A177-3AD203B41FA5}">
                      <a16:colId xmlns:a16="http://schemas.microsoft.com/office/drawing/2014/main" val="2842729818"/>
                    </a:ext>
                  </a:extLst>
                </a:gridCol>
                <a:gridCol w="1794789">
                  <a:extLst>
                    <a:ext uri="{9D8B030D-6E8A-4147-A177-3AD203B41FA5}">
                      <a16:colId xmlns:a16="http://schemas.microsoft.com/office/drawing/2014/main" val="1179084090"/>
                    </a:ext>
                  </a:extLst>
                </a:gridCol>
              </a:tblGrid>
              <a:tr h="297146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Country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Proportion of Tweets (%)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0810749"/>
                  </a:ext>
                </a:extLst>
              </a:tr>
              <a:tr h="297146">
                <a:tc>
                  <a:txBody>
                    <a:bodyPr/>
                    <a:lstStyle/>
                    <a:p>
                      <a:r>
                        <a:rPr lang="en-SG" sz="1200" dirty="0">
                          <a:effectLst/>
                        </a:rPr>
                        <a:t>United Kingdom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kern="1200" dirty="0">
                          <a:effectLst/>
                        </a:rPr>
                        <a:t>55.07</a:t>
                      </a:r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27768567"/>
                  </a:ext>
                </a:extLst>
              </a:tr>
              <a:tr h="297146">
                <a:tc>
                  <a:txBody>
                    <a:bodyPr/>
                    <a:lstStyle/>
                    <a:p>
                      <a:r>
                        <a:rPr lang="en-SG" sz="1200" kern="1200" dirty="0">
                          <a:effectLst/>
                        </a:rPr>
                        <a:t>Ireland</a:t>
                      </a:r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kern="1200" dirty="0">
                          <a:effectLst/>
                        </a:rPr>
                        <a:t>19.50</a:t>
                      </a:r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5466332"/>
                  </a:ext>
                </a:extLst>
              </a:tr>
              <a:tr h="297146">
                <a:tc>
                  <a:txBody>
                    <a:bodyPr/>
                    <a:lstStyle/>
                    <a:p>
                      <a:r>
                        <a:rPr lang="en-SG" sz="1200" kern="1200" dirty="0">
                          <a:effectLst/>
                        </a:rPr>
                        <a:t>Germany</a:t>
                      </a:r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kern="1200" dirty="0">
                          <a:effectLst/>
                        </a:rPr>
                        <a:t>3.94</a:t>
                      </a:r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27675155"/>
                  </a:ext>
                </a:extLst>
              </a:tr>
              <a:tr h="297146">
                <a:tc>
                  <a:txBody>
                    <a:bodyPr/>
                    <a:lstStyle/>
                    <a:p>
                      <a:r>
                        <a:rPr lang="en-SG" sz="1200" kern="1200" dirty="0">
                          <a:effectLst/>
                        </a:rPr>
                        <a:t>France</a:t>
                      </a:r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kern="1200" dirty="0">
                          <a:effectLst/>
                        </a:rPr>
                        <a:t>2.52</a:t>
                      </a:r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0595096"/>
                  </a:ext>
                </a:extLst>
              </a:tr>
              <a:tr h="297146">
                <a:tc>
                  <a:txBody>
                    <a:bodyPr/>
                    <a:lstStyle/>
                    <a:p>
                      <a:r>
                        <a:rPr lang="en-SG" sz="1200" kern="1200" dirty="0">
                          <a:effectLst/>
                        </a:rPr>
                        <a:t>Belgium</a:t>
                      </a:r>
                      <a:endParaRPr lang="en-SG" sz="1050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200" kern="1200" dirty="0">
                          <a:effectLst/>
                        </a:rPr>
                        <a:t>2.28</a:t>
                      </a:r>
                      <a:endParaRPr lang="en-US" sz="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6584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7807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48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Sentiment Analysis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69F97-F06D-3347-4110-1AE71FAB1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9878"/>
            <a:ext cx="10515600" cy="4966472"/>
          </a:xfrm>
        </p:spPr>
        <p:txBody>
          <a:bodyPr>
            <a:normAutofit/>
          </a:bodyPr>
          <a:lstStyle/>
          <a:p>
            <a:r>
              <a:rPr lang="en-GB" sz="2400" dirty="0"/>
              <a:t>Valence Aware Dictionary for Sentiment Reasoning (VADER)</a:t>
            </a:r>
          </a:p>
          <a:p>
            <a:pPr lvl="1">
              <a:spcBef>
                <a:spcPts val="1100"/>
              </a:spcBef>
            </a:pPr>
            <a:r>
              <a:rPr lang="en-GB" sz="2000" dirty="0"/>
              <a:t>Robust unsupervised, lexicon-based model</a:t>
            </a:r>
          </a:p>
          <a:p>
            <a:pPr lvl="1">
              <a:spcBef>
                <a:spcPts val="1100"/>
              </a:spcBef>
            </a:pPr>
            <a:r>
              <a:rPr lang="en-GB" sz="2000" dirty="0"/>
              <a:t>Maps labelled lexical features according to their semantic orientation</a:t>
            </a:r>
          </a:p>
          <a:p>
            <a:pPr lvl="1">
              <a:spcBef>
                <a:spcPts val="1100"/>
              </a:spcBef>
            </a:pPr>
            <a:r>
              <a:rPr lang="en-GB" sz="2000" dirty="0"/>
              <a:t>Does not require training in advance and computationally efficient</a:t>
            </a:r>
          </a:p>
          <a:p>
            <a:pPr lvl="1">
              <a:spcBef>
                <a:spcPts val="1100"/>
              </a:spcBef>
            </a:pPr>
            <a:r>
              <a:rPr lang="en-GB" sz="2000" dirty="0"/>
              <a:t>Returns a score from -1 (strongly negative) to 1 (strongly positive)</a:t>
            </a:r>
          </a:p>
          <a:p>
            <a:pPr lvl="1">
              <a:spcBef>
                <a:spcPts val="1100"/>
              </a:spcBef>
            </a:pPr>
            <a:r>
              <a:rPr lang="en-GB" sz="2000" dirty="0"/>
              <a:t>Specifically attuned to handle sentiments expressed in social media content</a:t>
            </a:r>
          </a:p>
          <a:p>
            <a:pPr lvl="1">
              <a:spcBef>
                <a:spcPts val="1100"/>
              </a:spcBef>
            </a:pPr>
            <a:r>
              <a:rPr lang="en-GB" sz="2000" dirty="0"/>
              <a:t>Able to handle and consider emojis, punctuations, capitalisations, and repeated words</a:t>
            </a:r>
          </a:p>
          <a:p>
            <a:pPr lvl="1">
              <a:spcBef>
                <a:spcPts val="1100"/>
              </a:spcBef>
            </a:pPr>
            <a:endParaRPr lang="en-GB" sz="2000" dirty="0"/>
          </a:p>
          <a:p>
            <a:endParaRPr lang="en-GB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8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65C0D81-140E-394C-B327-F75ADF640E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8822653"/>
              </p:ext>
            </p:extLst>
          </p:nvPr>
        </p:nvGraphicFramePr>
        <p:xfrm>
          <a:off x="838200" y="4548533"/>
          <a:ext cx="10675056" cy="14833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9032091">
                  <a:extLst>
                    <a:ext uri="{9D8B030D-6E8A-4147-A177-3AD203B41FA5}">
                      <a16:colId xmlns:a16="http://schemas.microsoft.com/office/drawing/2014/main" val="2035752859"/>
                    </a:ext>
                  </a:extLst>
                </a:gridCol>
                <a:gridCol w="1642965">
                  <a:extLst>
                    <a:ext uri="{9D8B030D-6E8A-4147-A177-3AD203B41FA5}">
                      <a16:colId xmlns:a16="http://schemas.microsoft.com/office/drawing/2014/main" val="15891122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Example: Sentence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VADER score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205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grabngoinfo.com</a:t>
                      </a:r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 a FANTASTIC website for step by step machine learning tutorials.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0.6523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6866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grabngoinfo.com</a:t>
                      </a:r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 a FANTASTIC FANTASTIC FANTASTIC website for step by step machine learning tutorials.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0.9325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534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16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grabngoinfo.com</a:t>
                      </a:r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 a FANTASTIC FANTASTIC FANTASTIC website for step by step machine learning tutorials!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0.9359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1595223"/>
                  </a:ext>
                </a:extLst>
              </a:tr>
            </a:tbl>
          </a:graphicData>
        </a:graphic>
      </p:graphicFrame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A074640-A029-4545-9B14-ACBA41CCE69C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36B74A6-08D3-E143-ABEB-8147238FC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9120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C8782F68-1BC5-0CC5-9CB3-FA9ACCB8BFF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4" name="think-cell Slide" r:id="rId5" imgW="347" imgH="348" progId="TCLayout.ActiveDocument.1">
                  <p:embed/>
                </p:oleObj>
              </mc:Choice>
              <mc:Fallback>
                <p:oleObj name="think-cell Slide" r:id="rId5" imgW="347" imgH="348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C8782F68-1BC5-0CC5-9CB3-FA9ACCB8BFF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128DD3B-FC3A-BB6A-0B7E-ED4111D2A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720"/>
            <a:ext cx="10515600" cy="488315"/>
          </a:xfrm>
        </p:spPr>
        <p:txBody>
          <a:bodyPr vert="horz">
            <a:normAutofit fontScale="90000"/>
          </a:bodyPr>
          <a:lstStyle/>
          <a:p>
            <a:r>
              <a:rPr lang="en-GB" sz="3200" dirty="0"/>
              <a:t>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69F97-F06D-3347-4110-1AE71FAB11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4948"/>
            <a:ext cx="10515600" cy="2365488"/>
          </a:xfrm>
        </p:spPr>
        <p:txBody>
          <a:bodyPr>
            <a:normAutofit/>
          </a:bodyPr>
          <a:lstStyle/>
          <a:p>
            <a:r>
              <a:rPr lang="en-GB" sz="2400" dirty="0"/>
              <a:t>Returns probabilities that the tweet is negative / neutral / positive</a:t>
            </a:r>
          </a:p>
          <a:p>
            <a:r>
              <a:rPr lang="en-GB" sz="2400" dirty="0"/>
              <a:t>Compound score is calculated from the probabilities</a:t>
            </a:r>
          </a:p>
          <a:p>
            <a:endParaRPr lang="en-GB" sz="2400" dirty="0"/>
          </a:p>
          <a:p>
            <a:r>
              <a:rPr lang="en-GB" sz="2400" dirty="0"/>
              <a:t>Manual classification used to reduce false positives / negatives</a:t>
            </a:r>
          </a:p>
          <a:p>
            <a:r>
              <a:rPr lang="en-GB" sz="2400" dirty="0"/>
              <a:t>Tweets with scores between –0.25 to 0.25 as neutral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FFC6FB-FB45-6B94-3BE8-47B466BFE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7C1C1-E03C-4710-B8F6-102B1D3AFD6F}" type="slidenum">
              <a:rPr lang="en-GB" smtClean="0"/>
              <a:t>9</a:t>
            </a:fld>
            <a:endParaRPr lang="en-GB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34AB267-D915-308A-5F67-39086B443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075" y="-146580"/>
            <a:ext cx="2838450" cy="1576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71503F9-76FA-F145-9E5B-A78EFDAA2880}"/>
              </a:ext>
            </a:extLst>
          </p:cNvPr>
          <p:cNvCxnSpPr/>
          <p:nvPr/>
        </p:nvCxnSpPr>
        <p:spPr>
          <a:xfrm flipH="1">
            <a:off x="0" y="1210491"/>
            <a:ext cx="1219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B39A3E0-DC1C-4949-8328-18424A1EC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GB"/>
              <a:t>ANL488 Presentation</a:t>
            </a:r>
            <a:endParaRPr lang="en-GB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2454C23-EF64-2543-A7FD-4DA8D61A49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7160490"/>
              </p:ext>
            </p:extLst>
          </p:nvPr>
        </p:nvGraphicFramePr>
        <p:xfrm>
          <a:off x="1088571" y="4368702"/>
          <a:ext cx="10014858" cy="14833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310743">
                  <a:extLst>
                    <a:ext uri="{9D8B030D-6E8A-4147-A177-3AD203B41FA5}">
                      <a16:colId xmlns:a16="http://schemas.microsoft.com/office/drawing/2014/main" val="3155623909"/>
                    </a:ext>
                  </a:extLst>
                </a:gridCol>
                <a:gridCol w="1140823">
                  <a:extLst>
                    <a:ext uri="{9D8B030D-6E8A-4147-A177-3AD203B41FA5}">
                      <a16:colId xmlns:a16="http://schemas.microsoft.com/office/drawing/2014/main" val="4066602695"/>
                    </a:ext>
                  </a:extLst>
                </a:gridCol>
                <a:gridCol w="1140823">
                  <a:extLst>
                    <a:ext uri="{9D8B030D-6E8A-4147-A177-3AD203B41FA5}">
                      <a16:colId xmlns:a16="http://schemas.microsoft.com/office/drawing/2014/main" val="1354252561"/>
                    </a:ext>
                  </a:extLst>
                </a:gridCol>
                <a:gridCol w="1140823">
                  <a:extLst>
                    <a:ext uri="{9D8B030D-6E8A-4147-A177-3AD203B41FA5}">
                      <a16:colId xmlns:a16="http://schemas.microsoft.com/office/drawing/2014/main" val="3201414548"/>
                    </a:ext>
                  </a:extLst>
                </a:gridCol>
                <a:gridCol w="1140823">
                  <a:extLst>
                    <a:ext uri="{9D8B030D-6E8A-4147-A177-3AD203B41FA5}">
                      <a16:colId xmlns:a16="http://schemas.microsoft.com/office/drawing/2014/main" val="1840469415"/>
                    </a:ext>
                  </a:extLst>
                </a:gridCol>
                <a:gridCol w="1140823">
                  <a:extLst>
                    <a:ext uri="{9D8B030D-6E8A-4147-A177-3AD203B41FA5}">
                      <a16:colId xmlns:a16="http://schemas.microsoft.com/office/drawing/2014/main" val="15801665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Tweet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Negative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Neutral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Positive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Compound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tx1"/>
                          </a:solidFill>
                        </a:rPr>
                        <a:t>Sentiment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2330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I guess he’s never spoken to the Navajo, </a:t>
                      </a:r>
                      <a:r>
                        <a:rPr lang="en-US" sz="1400" dirty="0" err="1"/>
                        <a:t>Shosh</a:t>
                      </a:r>
                      <a:r>
                        <a:rPr lang="en-US" sz="1400" dirty="0"/>
                        <a:t>…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0.108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0.823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0.069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-0.2895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Negative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4864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Water is infinite. Energy to access it can be…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0.106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0.805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0.089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-0.1027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Neutral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208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WE NEED A MANHATTAN PROJECT TO CLEAN UP PLASTI…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0.066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0.713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0.221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0.7430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Positive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68151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481841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/>
      <a:lstStyle>
        <a:defPPr algn="l"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1952</TotalTime>
  <Words>1070</Words>
  <Application>Microsoft Macintosh PowerPoint</Application>
  <PresentationFormat>Widescreen</PresentationFormat>
  <Paragraphs>300</Paragraphs>
  <Slides>19</Slides>
  <Notes>19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think-cell Slide</vt:lpstr>
      <vt:lpstr>Spatiotemporal Analysis of Public Sentiment in Europe and the USA on Low-Carbon Energy Sources</vt:lpstr>
      <vt:lpstr>Project Background</vt:lpstr>
      <vt:lpstr>Data Collection (Twitter)</vt:lpstr>
      <vt:lpstr>Volume Analysis</vt:lpstr>
      <vt:lpstr>PowerPoint Presentation</vt:lpstr>
      <vt:lpstr>Volume Analysis (US)</vt:lpstr>
      <vt:lpstr>Volume Analysis (Europe)</vt:lpstr>
      <vt:lpstr>Sentiment Analysis Model</vt:lpstr>
      <vt:lpstr>Sentiment Analysis</vt:lpstr>
      <vt:lpstr>Results (Sentiment Proportion)</vt:lpstr>
      <vt:lpstr>Results (US Word Cloud)</vt:lpstr>
      <vt:lpstr>Results (Europe Word Cloud)</vt:lpstr>
      <vt:lpstr>Average Sentiment of US States</vt:lpstr>
      <vt:lpstr>Average Sentiment of US States</vt:lpstr>
      <vt:lpstr>Average Sentiment of US States</vt:lpstr>
      <vt:lpstr>Average Sentiment of European Countries</vt:lpstr>
      <vt:lpstr>Average Sentiment of European Countries</vt:lpstr>
      <vt:lpstr>Future Works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ANL488 Presentation</dc:title>
  <dc:creator>Guo Hao Alvin Chen</dc:creator>
  <cp:lastModifiedBy># CALEB CHIA WE KEAT (UC-FT)</cp:lastModifiedBy>
  <cp:revision>113</cp:revision>
  <dcterms:created xsi:type="dcterms:W3CDTF">2022-09-03T09:54:32Z</dcterms:created>
  <dcterms:modified xsi:type="dcterms:W3CDTF">2022-09-19T11:59:03Z</dcterms:modified>
</cp:coreProperties>
</file>

<file path=docProps/thumbnail.jpeg>
</file>